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4" r:id="rId2"/>
    <p:sldId id="266" r:id="rId3"/>
    <p:sldId id="265" r:id="rId4"/>
    <p:sldId id="296" r:id="rId5"/>
    <p:sldId id="276" r:id="rId6"/>
    <p:sldId id="277" r:id="rId7"/>
    <p:sldId id="283" r:id="rId8"/>
    <p:sldId id="284" r:id="rId9"/>
    <p:sldId id="278" r:id="rId10"/>
    <p:sldId id="280" r:id="rId11"/>
    <p:sldId id="285" r:id="rId12"/>
    <p:sldId id="281" r:id="rId13"/>
    <p:sldId id="286" r:id="rId14"/>
    <p:sldId id="289" r:id="rId15"/>
    <p:sldId id="282" r:id="rId16"/>
    <p:sldId id="290" r:id="rId17"/>
    <p:sldId id="287" r:id="rId18"/>
    <p:sldId id="291" r:id="rId19"/>
    <p:sldId id="292" r:id="rId20"/>
    <p:sldId id="295" r:id="rId21"/>
    <p:sldId id="297" r:id="rId22"/>
    <p:sldId id="293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B76"/>
    <a:srgbClr val="0F1B19"/>
    <a:srgbClr val="0E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D3983-51D7-44B4-9556-0E2E04BED9F1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E65E4-9D68-4F1E-BA54-8511252CE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8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3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4E688-ED81-491A-8868-6EB619F4C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EE2A2-7E7F-433E-A94A-FCDCBCBF5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0BC5-448F-4FA5-9241-BF931A72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D9C96-DC41-4EBD-B482-5AB40572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BAD4E-1A62-4D73-848D-84E17561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7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D37B8-4D31-46C6-B4FF-09203AFA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C752BF-525B-4D73-A7CE-8B0B00219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307E4-F1E5-4BD4-AB3F-8D8559561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8166A-4B98-49F4-84C4-774E5C60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92997-C451-4E56-B62D-6AF1E04C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3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E84D3D-1358-4264-BD9D-C09EF548B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11B001-2E28-4F33-A52A-37304EF73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9D3D9-FCE0-4B53-8335-2B6BF97B7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CF26D-D585-42F2-A64A-A482E983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D9731-24A7-4EAC-9561-1BC0C006E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87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222596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3808-E624-4C38-8D92-1056F2E0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7FB85-9AF4-4883-AD79-48E9533D9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D8188-D90E-49C6-A71C-8B2B0A637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CE9A-A557-4510-864F-F5B54029D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00849-E9EC-4A3B-8D6B-530817E5A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7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70C0-16FB-486A-A511-DD5D409EE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AB055-1513-488F-B232-3FFFA8D9E5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4EC6E-BEF6-44F1-B739-5723656F8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33BB4-2733-48C9-9417-9B9C450A1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BDDA6-6E29-42B1-98E9-AD592EE9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FD02-CCF6-45F5-99BA-5049A3F7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EB40-158F-483F-A67D-19116A10E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5C51A-656D-4039-9469-25720098A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F4ED7-8E53-4F4E-A36D-85317C708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A0B43-D6FE-454F-9587-A0D0D25F8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8497A5-757A-487E-B8E7-69A9E946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54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3761A-6843-4F07-BA2D-03C968B7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764A5-2B15-4301-9FE3-4531C6941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634039-D683-4412-ADA3-879122E58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2B3B1-9CEC-47FE-B774-29C71A5D6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E57F6-ADE7-42B3-9D26-CCFB699D1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8B5CF-E435-4833-919B-B28BE2A0A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92FF3C-D0CE-4E59-A36C-0CBB356DA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62A74-6015-468B-B68D-BD9A8B66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3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AAD2-D471-4910-B34F-3AB9F4C5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E5C61-8C31-431A-BD97-1BCA9ACDF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1591D7-B04D-4950-B587-836FBB26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5ACC3-68C2-4425-8818-FC236B23C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73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8EF9AF-04FE-46C6-BE14-9A4406C4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AE7B7-2A34-42C4-83F3-AFCDFE74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81961-60B9-4D02-B4D7-DA3288F5E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76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85C6-3CE8-47A0-9611-16E0754DE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CE25-6C4F-46E0-9DF0-901FD3095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68E8-1E2F-45D9-A7DF-C29CA8AC7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8ADB1C-C715-479C-B953-A9968F58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1021D-8E33-4871-8B0D-65E51204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5AD98-F42F-4C75-A555-B629F453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88360-A478-4881-A132-7B865EFE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854D15-CD3F-4282-B669-6510EAE5C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5BE3C-9F26-4CF0-AE0D-F9F8B2B8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B737E-95CA-430B-A921-1DC9244A9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D5B87-DB34-46B2-966A-C53537AB3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5597D-B5CC-401A-8E7B-715A578A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3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02ADBD-F720-4618-A093-D24A50E9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98C26-7780-4343-A930-635F6D454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42616-3441-46DA-8481-B5959DB46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9F2CF-286C-4AC5-999A-2819E5F67B55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BAA8-8891-4FF5-9496-0B44F8415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9CDAD-154C-4F70-93A1-B042491D1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06AA2-B090-499A-82C0-AACADDC3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4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2809DA8-614E-48CE-9138-64D8DCC622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0" y="-13854"/>
            <a:ext cx="12192000" cy="6858000"/>
          </a:xfrm>
        </p:spPr>
      </p:pic>
      <p:sp>
        <p:nvSpPr>
          <p:cNvPr id="4" name="Rectangle 3"/>
          <p:cNvSpPr/>
          <p:nvPr/>
        </p:nvSpPr>
        <p:spPr>
          <a:xfrm>
            <a:off x="-12888" y="-13854"/>
            <a:ext cx="12192000" cy="6858000"/>
          </a:xfrm>
          <a:prstGeom prst="rect">
            <a:avLst/>
          </a:prstGeom>
          <a:solidFill>
            <a:srgbClr val="318B7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rgbClr val="0F1B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25589"/>
            <a:ext cx="9107555" cy="9034439"/>
          </a:xfrm>
          <a:prstGeom prst="ellipse">
            <a:avLst/>
          </a:prstGeom>
          <a:noFill/>
          <a:ln w="19050">
            <a:solidFill>
              <a:srgbClr val="0F1B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rgbClr val="0F1B19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24" y="4585420"/>
            <a:ext cx="2995659" cy="704078"/>
          </a:xfrm>
          <a:prstGeom prst="rect">
            <a:avLst/>
          </a:prstGeom>
          <a:solidFill>
            <a:srgbClr val="0F1B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Team Mavericks </a:t>
            </a: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092466" y="3663972"/>
            <a:ext cx="9990609" cy="75713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Case management made easy 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7087771" y="468739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BED81F-735E-ED45-BD94-AABC5C9A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33" y="2399691"/>
            <a:ext cx="8804365" cy="1311128"/>
          </a:xfrm>
        </p:spPr>
        <p:txBody>
          <a:bodyPr/>
          <a:lstStyle/>
          <a:p>
            <a:r>
              <a:rPr lang="en-IN" dirty="0"/>
              <a:t>COURT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94">
        <p:fade/>
      </p:transition>
    </mc:Choice>
    <mc:Fallback>
      <p:transition spd="med" advTm="37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2991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465605" y="681454"/>
            <a:ext cx="368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Announcements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2C707-3DF5-4C24-B9BE-347AE01C7892}"/>
              </a:ext>
            </a:extLst>
          </p:cNvPr>
          <p:cNvSpPr txBox="1"/>
          <p:nvPr/>
        </p:nvSpPr>
        <p:spPr>
          <a:xfrm>
            <a:off x="829916" y="3429000"/>
            <a:ext cx="5411227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/>
              <a:t>Admin uploads announcements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08B915-9040-B85A-65DF-86B192D9D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884" y="286331"/>
            <a:ext cx="5782916" cy="2205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00AD8-6538-62C3-F373-55509181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885" y="2724444"/>
            <a:ext cx="4128516" cy="19914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24527-24AB-AB9C-648D-65F51DA86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143" y="4887609"/>
            <a:ext cx="3255348" cy="13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38788"/>
      </p:ext>
    </p:extLst>
  </p:cSld>
  <p:clrMapOvr>
    <a:masterClrMapping/>
  </p:clrMapOvr>
  <p:transition spd="slow" advTm="6244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2991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465605" y="419432"/>
            <a:ext cx="36816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E-SUMMONS AND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</a:rPr>
              <a:t> NOTICES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2C707-3DF5-4C24-B9BE-347AE01C7892}"/>
              </a:ext>
            </a:extLst>
          </p:cNvPr>
          <p:cNvSpPr txBox="1"/>
          <p:nvPr/>
        </p:nvSpPr>
        <p:spPr>
          <a:xfrm>
            <a:off x="829916" y="3429000"/>
            <a:ext cx="5741213" cy="75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b="1" dirty="0"/>
              <a:t>User receives announcements on app </a:t>
            </a:r>
            <a:r>
              <a:rPr lang="en-US" sz="2500" b="1" dirty="0">
                <a:sym typeface="Wingdings" panose="05000000000000000000" pitchFamily="2" charset="2"/>
              </a:rPr>
              <a:t></a:t>
            </a:r>
            <a:endParaRPr lang="en-US" sz="25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1E7C9-18C1-58E9-4990-038E34B67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926" y="536978"/>
            <a:ext cx="3673158" cy="53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121"/>
      </p:ext>
    </p:extLst>
  </p:cSld>
  <p:clrMapOvr>
    <a:masterClrMapping/>
  </p:clrMapOvr>
  <p:transition spd="slow" advTm="5361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0" y="843734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E-Meet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37E6-3714-47E8-B1CC-66C7F3038D51}"/>
              </a:ext>
            </a:extLst>
          </p:cNvPr>
          <p:cNvSpPr txBox="1"/>
          <p:nvPr/>
        </p:nvSpPr>
        <p:spPr>
          <a:xfrm>
            <a:off x="4240695" y="874512"/>
            <a:ext cx="7010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1B19"/>
                </a:solidFill>
              </a:rPr>
              <a:t>Online virtual meeting scheduling and reminders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320123" y="3141250"/>
            <a:ext cx="1155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E2822"/>
                </a:solidFill>
              </a:rPr>
              <a:t>Set meeting with your hired advocate and set your reminders !</a:t>
            </a:r>
          </a:p>
        </p:txBody>
      </p:sp>
    </p:spTree>
    <p:extLst>
      <p:ext uri="{BB962C8B-B14F-4D97-AF65-F5344CB8AC3E}">
        <p14:creationId xmlns:p14="http://schemas.microsoft.com/office/powerpoint/2010/main" val="808475646"/>
      </p:ext>
    </p:extLst>
  </p:cSld>
  <p:clrMapOvr>
    <a:masterClrMapping/>
  </p:clrMapOvr>
  <p:transition spd="slow" advTm="7434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91" y="454319"/>
            <a:ext cx="3681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Notification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437318" y="3084522"/>
            <a:ext cx="5426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User gets the notification as updated by the law associates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2240A7-6B49-D3F9-1506-3F8E952E0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763" y="144693"/>
            <a:ext cx="3893639" cy="30674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6C7087-EA3E-0477-C176-166B562B9E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96"/>
          <a:stretch/>
        </p:blipFill>
        <p:spPr>
          <a:xfrm>
            <a:off x="7148763" y="3429000"/>
            <a:ext cx="4238366" cy="29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45712"/>
      </p:ext>
    </p:extLst>
  </p:cSld>
  <p:clrMapOvr>
    <a:masterClrMapping/>
  </p:clrMapOvr>
  <p:transition spd="slow" advTm="4171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0" y="843734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MR. JD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37E6-3714-47E8-B1CC-66C7F3038D51}"/>
              </a:ext>
            </a:extLst>
          </p:cNvPr>
          <p:cNvSpPr txBox="1"/>
          <p:nvPr/>
        </p:nvSpPr>
        <p:spPr>
          <a:xfrm>
            <a:off x="4240695" y="874512"/>
            <a:ext cx="7010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1B19"/>
                </a:solidFill>
              </a:rPr>
              <a:t>Easy access of Services using 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320123" y="3141250"/>
            <a:ext cx="115517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E2822"/>
                </a:solidFill>
              </a:rPr>
              <a:t>I can’t find my case progress and I don’t have time to contact the makers </a:t>
            </a:r>
            <a:r>
              <a:rPr lang="en-IN" sz="5000" b="1" dirty="0">
                <a:solidFill>
                  <a:srgbClr val="0E2822"/>
                </a:solidFill>
              </a:rPr>
              <a:t>😐</a:t>
            </a:r>
          </a:p>
          <a:p>
            <a:pPr algn="ctr"/>
            <a:r>
              <a:rPr lang="en-IN" sz="5000" b="1" dirty="0">
                <a:solidFill>
                  <a:srgbClr val="0E2822"/>
                </a:solidFill>
              </a:rPr>
              <a:t>OH , wait I have Mr, JD</a:t>
            </a:r>
            <a:br>
              <a:rPr lang="en-IN" sz="5000" b="1" dirty="0">
                <a:solidFill>
                  <a:srgbClr val="0E2822"/>
                </a:solidFill>
              </a:rPr>
            </a:br>
            <a:r>
              <a:rPr lang="en-IN" sz="5000" b="1" dirty="0">
                <a:solidFill>
                  <a:srgbClr val="0E2822"/>
                </a:solidFill>
              </a:rPr>
              <a:t>🤖</a:t>
            </a:r>
            <a:endParaRPr lang="en-US" sz="5000" b="1" dirty="0">
              <a:solidFill>
                <a:srgbClr val="0E28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614910"/>
      </p:ext>
    </p:extLst>
  </p:cSld>
  <p:clrMapOvr>
    <a:masterClrMapping/>
  </p:clrMapOvr>
  <p:transition spd="slow" advTm="11646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91" y="454319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Mr. JD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437318" y="3084522"/>
            <a:ext cx="614277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b="1" dirty="0"/>
              <a:t>Have a problem , Mr. JD got you covered .</a:t>
            </a:r>
            <a:br>
              <a:rPr lang="en-US" sz="2400" b="1" dirty="0"/>
            </a:br>
            <a:r>
              <a:rPr lang="en-US" sz="2400" b="1" dirty="0"/>
              <a:t>Mr. JD your personal AI web Assistant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5A786F-9622-4EB8-9D5E-31C8D63CF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527" y="1029161"/>
            <a:ext cx="4557155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23156"/>
      </p:ext>
    </p:extLst>
  </p:cSld>
  <p:clrMapOvr>
    <a:masterClrMapping/>
  </p:clrMapOvr>
  <p:transition spd="slow" advTm="7022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91" y="454319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MR .JD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437318" y="3084522"/>
            <a:ext cx="5426765" cy="1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4400" b="1" dirty="0"/>
              <a:t>Enquire the 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0D2EC7-4D3F-9BC3-E8F2-3EF08240F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334" y="1123750"/>
            <a:ext cx="3825572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05727"/>
      </p:ext>
    </p:extLst>
  </p:cSld>
  <p:clrMapOvr>
    <a:masterClrMapping/>
  </p:clrMapOvr>
  <p:transition spd="slow" advTm="5667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89" y="-180261"/>
            <a:ext cx="3681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Case Progress 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437316" y="2962602"/>
            <a:ext cx="5426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Judicial stake holders report the competition stage of the case . </a:t>
            </a:r>
            <a:r>
              <a:rPr lang="en-US" sz="3600" b="1" dirty="0">
                <a:sym typeface="Wingdings" panose="05000000000000000000" pitchFamily="2" charset="2"/>
              </a:rPr>
              <a:t></a:t>
            </a:r>
            <a:endParaRPr lang="en-US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62F8-7ACE-057C-8EF1-824C47D3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90320"/>
            <a:ext cx="5698410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1169"/>
      </p:ext>
    </p:extLst>
  </p:cSld>
  <p:clrMapOvr>
    <a:masterClrMapping/>
  </p:clrMapOvr>
  <p:transition spd="slow" advTm="1071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-264160" y="142694"/>
            <a:ext cx="36816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Multi-Lingual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37E6-3714-47E8-B1CC-66C7F3038D51}"/>
              </a:ext>
            </a:extLst>
          </p:cNvPr>
          <p:cNvSpPr txBox="1"/>
          <p:nvPr/>
        </p:nvSpPr>
        <p:spPr>
          <a:xfrm>
            <a:off x="4240695" y="874512"/>
            <a:ext cx="7010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1B19"/>
                </a:solidFill>
              </a:rPr>
              <a:t>Multi Language support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320123" y="3141250"/>
            <a:ext cx="115517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E2822"/>
                </a:solidFill>
              </a:rPr>
              <a:t>Oh! man I can’t understand this </a:t>
            </a:r>
            <a:r>
              <a:rPr lang="en-IN" sz="5000" b="1" dirty="0">
                <a:solidFill>
                  <a:srgbClr val="0E2822"/>
                </a:solidFill>
              </a:rPr>
              <a:t>😥</a:t>
            </a:r>
            <a:endParaRPr lang="en-US" sz="5000" b="1" dirty="0">
              <a:solidFill>
                <a:srgbClr val="0E2822"/>
              </a:solidFill>
            </a:endParaRPr>
          </a:p>
          <a:p>
            <a:pPr algn="ctr"/>
            <a:r>
              <a:rPr lang="en-US" sz="5000" b="1" dirty="0">
                <a:solidFill>
                  <a:srgbClr val="0E2822"/>
                </a:solidFill>
              </a:rPr>
              <a:t>Wait, I have option to convert the language </a:t>
            </a:r>
            <a:r>
              <a:rPr lang="en-US" sz="5000" b="1" dirty="0">
                <a:solidFill>
                  <a:srgbClr val="0E2822"/>
                </a:solidFill>
                <a:sym typeface="Wingdings" panose="05000000000000000000" pitchFamily="2" charset="2"/>
              </a:rPr>
              <a:t></a:t>
            </a:r>
            <a:endParaRPr lang="en-US" sz="5000" b="1" dirty="0">
              <a:solidFill>
                <a:srgbClr val="0E28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71617"/>
      </p:ext>
    </p:extLst>
  </p:cSld>
  <p:clrMapOvr>
    <a:masterClrMapping/>
  </p:clrMapOvr>
  <p:transition spd="slow" advTm="10878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309891" y="454319"/>
            <a:ext cx="36816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</a:rPr>
              <a:t>Toasts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51196" y="3089740"/>
            <a:ext cx="61990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User gets notification toast , making a fun way to learn about constitution . </a:t>
            </a:r>
          </a:p>
        </p:txBody>
      </p:sp>
      <p:pic>
        <p:nvPicPr>
          <p:cNvPr id="6" name="toast">
            <a:hlinkClick r:id="" action="ppaction://media"/>
            <a:extLst>
              <a:ext uri="{FF2B5EF4-FFF2-40B4-BE49-F238E27FC236}">
                <a16:creationId xmlns:a16="http://schemas.microsoft.com/office/drawing/2014/main" id="{74A3B1A3-E9D5-39BB-BCC4-58419E66C47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065254"/>
            <a:ext cx="5257051" cy="3623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4A40F-A975-B762-939B-A2EA5BBB884B}"/>
              </a:ext>
            </a:extLst>
          </p:cNvPr>
          <p:cNvSpPr txBox="1"/>
          <p:nvPr/>
        </p:nvSpPr>
        <p:spPr>
          <a:xfrm>
            <a:off x="3569346" y="5350159"/>
            <a:ext cx="2526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latin typeface="Ink Free" panose="03080402000500000000" pitchFamily="66" charset="0"/>
              </a:rPr>
              <a:t>Play me , I am a video 👉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9132400"/>
      </p:ext>
    </p:extLst>
  </p:cSld>
  <p:clrMapOvr>
    <a:masterClrMapping/>
  </p:clrMapOvr>
  <p:transition spd="slow" advTm="2657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960" objId="6"/>
        <p14:stopEvt time="25679" objId="6"/>
        <p14:playEvt time="25680" objId="6"/>
        <p14:stopEvt time="26579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94E8C-76C7-4611-B022-06091B608A3A}"/>
              </a:ext>
            </a:extLst>
          </p:cNvPr>
          <p:cNvSpPr txBox="1"/>
          <p:nvPr/>
        </p:nvSpPr>
        <p:spPr>
          <a:xfrm>
            <a:off x="4079748" y="1419855"/>
            <a:ext cx="717575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Travelling Distances.</a:t>
            </a:r>
          </a:p>
          <a:p>
            <a:pPr marL="457200" indent="-457200">
              <a:buFont typeface="+mj-lt"/>
              <a:buAutoNum type="arabicPeriod"/>
            </a:pPr>
            <a:endParaRPr lang="en-US" sz="2500" b="1" dirty="0"/>
          </a:p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Uncertain Weather.</a:t>
            </a:r>
          </a:p>
          <a:p>
            <a:pPr marL="457200" indent="-457200">
              <a:buFont typeface="+mj-lt"/>
              <a:buAutoNum type="arabicPeriod"/>
            </a:pPr>
            <a:endParaRPr lang="en-US" sz="2500" b="1" dirty="0"/>
          </a:p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Backlogs and Document submission.</a:t>
            </a:r>
          </a:p>
          <a:p>
            <a:pPr marL="457200" indent="-457200">
              <a:buFont typeface="+mj-lt"/>
              <a:buAutoNum type="arabicPeriod"/>
            </a:pPr>
            <a:endParaRPr lang="en-US" sz="2500" b="1" dirty="0"/>
          </a:p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Non-uniform and Price discrimination by lawyers.</a:t>
            </a:r>
          </a:p>
          <a:p>
            <a:pPr marL="457200" indent="-457200">
              <a:buFont typeface="+mj-lt"/>
              <a:buAutoNum type="arabicPeriod"/>
            </a:pPr>
            <a:endParaRPr lang="en-US" sz="2500" b="1" dirty="0"/>
          </a:p>
          <a:p>
            <a:pPr marL="457200" indent="-457200">
              <a:buFont typeface="+mj-lt"/>
              <a:buAutoNum type="arabicPeriod"/>
            </a:pPr>
            <a:r>
              <a:rPr lang="en-US" sz="2500" b="1" dirty="0"/>
              <a:t>Overcrowding at Enquiry and court counters.</a:t>
            </a:r>
          </a:p>
          <a:p>
            <a:endParaRPr lang="en-US" sz="2500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2187703" y="9845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294" y="3035682"/>
            <a:ext cx="2683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092214258"/>
      </p:ext>
    </p:extLst>
  </p:cSld>
  <p:clrMapOvr>
    <a:masterClrMapping/>
  </p:clrMapOvr>
  <p:transition spd="slow" advTm="13227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269251" y="433999"/>
            <a:ext cx="368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Constitution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303876" y="3134562"/>
            <a:ext cx="6403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b="1" dirty="0"/>
              <a:t>User can read the entire constitution supported in both languages i.e. Hindi and English (Will be downloaded to device)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C53165-8A7A-7321-D7C9-D8EF66F8E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179" y="1019624"/>
            <a:ext cx="4878541" cy="1924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43523-FCB1-81D3-AAC5-A6485507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71" y="3429000"/>
            <a:ext cx="4983353" cy="20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63415"/>
      </p:ext>
    </p:extLst>
  </p:cSld>
  <p:clrMapOvr>
    <a:masterClrMapping/>
  </p:clrMapOvr>
  <p:transition spd="slow" advTm="17553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674202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269251" y="433999"/>
            <a:ext cx="368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6F1C-95B9-4BEA-AC41-0762D1874320}"/>
              </a:ext>
            </a:extLst>
          </p:cNvPr>
          <p:cNvSpPr txBox="1"/>
          <p:nvPr/>
        </p:nvSpPr>
        <p:spPr>
          <a:xfrm>
            <a:off x="51196" y="3089740"/>
            <a:ext cx="61990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Personalized data analysis based on terrain type , reports and data provided using advanced graphical models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0AE62-F2F1-52FE-71E2-7CF810E4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033"/>
          <a:stretch/>
        </p:blipFill>
        <p:spPr>
          <a:xfrm>
            <a:off x="6502736" y="1810869"/>
            <a:ext cx="5151633" cy="35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73343"/>
      </p:ext>
    </p:extLst>
  </p:cSld>
  <p:clrMapOvr>
    <a:masterClrMapping/>
  </p:clrMapOvr>
  <p:transition spd="slow" advTm="8652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D85CAF-52EB-4F5C-B760-572E450868A5}"/>
              </a:ext>
            </a:extLst>
          </p:cNvPr>
          <p:cNvSpPr/>
          <p:nvPr/>
        </p:nvSpPr>
        <p:spPr>
          <a:xfrm>
            <a:off x="3619500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51DAF-00D7-402C-A31F-DC1CF38E0DA9}"/>
              </a:ext>
            </a:extLst>
          </p:cNvPr>
          <p:cNvSpPr txBox="1"/>
          <p:nvPr/>
        </p:nvSpPr>
        <p:spPr>
          <a:xfrm>
            <a:off x="4156363" y="942110"/>
            <a:ext cx="3879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Future Aspects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CF97E-4265-40E9-BA34-4700986F2A58}"/>
              </a:ext>
            </a:extLst>
          </p:cNvPr>
          <p:cNvSpPr txBox="1"/>
          <p:nvPr/>
        </p:nvSpPr>
        <p:spPr>
          <a:xfrm>
            <a:off x="645459" y="2930387"/>
            <a:ext cx="10972800" cy="222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b="1" dirty="0"/>
              <a:t>Fully </a:t>
            </a:r>
            <a:r>
              <a:rPr lang="en-US" sz="3200" b="1" dirty="0"/>
              <a:t>optimized user experience  ,enhanced security , and real-time monitoring of case progress and collaboration with India Law and Order . </a:t>
            </a:r>
            <a:r>
              <a:rPr lang="en-IN" sz="3200" b="1" dirty="0"/>
              <a:t>😇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156796800"/>
      </p:ext>
    </p:extLst>
  </p:cSld>
  <p:clrMapOvr>
    <a:masterClrMapping/>
  </p:clrMapOvr>
  <p:transition spd="slow" advTm="8645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96487" y="2613392"/>
            <a:ext cx="69990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0" b="1" dirty="0">
                <a:solidFill>
                  <a:srgbClr val="0F1B19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03483692"/>
      </p:ext>
    </p:extLst>
  </p:cSld>
  <p:clrMapOvr>
    <a:masterClrMapping/>
  </p:clrMapOvr>
  <p:transition spd="slow" advTm="376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F965E-2DC6-40A5-BD33-BF4FDF0A122B}"/>
              </a:ext>
            </a:extLst>
          </p:cNvPr>
          <p:cNvSpPr txBox="1"/>
          <p:nvPr/>
        </p:nvSpPr>
        <p:spPr>
          <a:xfrm>
            <a:off x="1233280" y="2998113"/>
            <a:ext cx="97254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F1B19"/>
                </a:solidFill>
              </a:rPr>
              <a:t>Don’t worry, we have it covered</a:t>
            </a:r>
          </a:p>
        </p:txBody>
      </p:sp>
    </p:spTree>
    <p:extLst>
      <p:ext uri="{BB962C8B-B14F-4D97-AF65-F5344CB8AC3E}">
        <p14:creationId xmlns:p14="http://schemas.microsoft.com/office/powerpoint/2010/main" val="1337896887"/>
      </p:ext>
    </p:extLst>
  </p:cSld>
  <p:clrMapOvr>
    <a:masterClrMapping/>
  </p:clrMapOvr>
  <p:transition spd="slow" advTm="1495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242680" y="566736"/>
            <a:ext cx="3083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37E6-3714-47E8-B1CC-66C7F3038D51}"/>
              </a:ext>
            </a:extLst>
          </p:cNvPr>
          <p:cNvSpPr txBox="1"/>
          <p:nvPr/>
        </p:nvSpPr>
        <p:spPr>
          <a:xfrm>
            <a:off x="4240695" y="874512"/>
            <a:ext cx="6268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0F1B19"/>
                </a:solidFill>
              </a:rPr>
              <a:t>Animated login page to save data of the user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2701B1-8930-A2BD-5A9C-CC00D9FB8D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6"/>
          <a:stretch/>
        </p:blipFill>
        <p:spPr>
          <a:xfrm>
            <a:off x="6169891" y="1516086"/>
            <a:ext cx="3337472" cy="435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76603"/>
      </p:ext>
    </p:extLst>
  </p:cSld>
  <p:clrMapOvr>
    <a:masterClrMapping/>
  </p:clrMapOvr>
  <p:transition spd="slow" advTm="2554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242680" y="566736"/>
            <a:ext cx="3083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Enquiry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499417" y="3097286"/>
            <a:ext cx="11551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0F1B19"/>
                </a:solidFill>
              </a:rPr>
              <a:t>NO MORE WASTING TIME AND MONEY FOR CASE QUERIES !</a:t>
            </a:r>
          </a:p>
        </p:txBody>
      </p:sp>
    </p:spTree>
    <p:extLst>
      <p:ext uri="{BB962C8B-B14F-4D97-AF65-F5344CB8AC3E}">
        <p14:creationId xmlns:p14="http://schemas.microsoft.com/office/powerpoint/2010/main" val="1922492129"/>
      </p:ext>
    </p:extLst>
  </p:cSld>
  <p:clrMapOvr>
    <a:masterClrMapping/>
  </p:clrMapOvr>
  <p:transition spd="slow" advTm="4431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4979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784488" y="383395"/>
            <a:ext cx="3083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Enquiry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EB48B-4D85-46F6-85E6-716CEA801C06}"/>
              </a:ext>
            </a:extLst>
          </p:cNvPr>
          <p:cNvSpPr txBox="1"/>
          <p:nvPr/>
        </p:nvSpPr>
        <p:spPr>
          <a:xfrm>
            <a:off x="737054" y="3010084"/>
            <a:ext cx="48569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/>
              <a:t>User creates enquiry online and registers the case on portal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B1802-60B8-6B8A-8C42-E61469D4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195" y="1665410"/>
            <a:ext cx="6089931" cy="268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18388"/>
      </p:ext>
    </p:extLst>
  </p:cSld>
  <p:clrMapOvr>
    <a:masterClrMapping/>
  </p:clrMapOvr>
  <p:transition spd="slow" advTm="3241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4979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784488" y="383395"/>
            <a:ext cx="3083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Enquiry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EB48B-4D85-46F6-85E6-716CEA801C06}"/>
              </a:ext>
            </a:extLst>
          </p:cNvPr>
          <p:cNvSpPr txBox="1"/>
          <p:nvPr/>
        </p:nvSpPr>
        <p:spPr>
          <a:xfrm>
            <a:off x="1239078" y="2811434"/>
            <a:ext cx="41744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Admin receives enquiry about the case .</a:t>
            </a:r>
          </a:p>
          <a:p>
            <a:pPr algn="ctr"/>
            <a:endParaRPr lang="en-US" sz="2500" dirty="0"/>
          </a:p>
          <a:p>
            <a:pPr algn="ctr"/>
            <a:r>
              <a:rPr lang="en-US" sz="2500" dirty="0"/>
              <a:t>Admin responds to query and may or may not accept the case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D341F-E419-495E-351E-DF96D0B19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842327"/>
            <a:ext cx="33528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80819"/>
      </p:ext>
    </p:extLst>
  </p:cSld>
  <p:clrMapOvr>
    <a:masterClrMapping/>
  </p:clrMapOvr>
  <p:transition spd="slow" advTm="6047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849796" y="-2405063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1784488" y="383395"/>
            <a:ext cx="30836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b="1" dirty="0">
                <a:solidFill>
                  <a:schemeClr val="bg1"/>
                </a:solidFill>
              </a:rPr>
              <a:t>Enquiry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EB48B-4D85-46F6-85E6-716CEA801C06}"/>
              </a:ext>
            </a:extLst>
          </p:cNvPr>
          <p:cNvSpPr txBox="1"/>
          <p:nvPr/>
        </p:nvSpPr>
        <p:spPr>
          <a:xfrm>
            <a:off x="1239078" y="2811434"/>
            <a:ext cx="4174435" cy="751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500" dirty="0"/>
              <a:t>User receives official reply </a:t>
            </a:r>
            <a:r>
              <a:rPr lang="en-US" sz="2500" dirty="0">
                <a:sym typeface="Wingdings" panose="05000000000000000000" pitchFamily="2" charset="2"/>
              </a:rPr>
              <a:t></a:t>
            </a:r>
            <a:endParaRPr lang="en-US" sz="2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CFF68A-5767-2F6F-5EAC-B7E330905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4" b="47126"/>
          <a:stretch/>
        </p:blipFill>
        <p:spPr>
          <a:xfrm>
            <a:off x="7815979" y="1552946"/>
            <a:ext cx="3526225" cy="34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440930"/>
      </p:ext>
    </p:extLst>
  </p:cSld>
  <p:clrMapOvr>
    <a:masterClrMapping/>
  </p:clrMapOvr>
  <p:transition spd="slow" advTm="5477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E2F216-2673-4364-BEED-85D800C077D2}"/>
              </a:ext>
            </a:extLst>
          </p:cNvPr>
          <p:cNvSpPr/>
          <p:nvPr/>
        </p:nvSpPr>
        <p:spPr>
          <a:xfrm>
            <a:off x="0" y="6485206"/>
            <a:ext cx="12192000" cy="372794"/>
          </a:xfrm>
          <a:prstGeom prst="rect">
            <a:avLst/>
          </a:prstGeom>
          <a:solidFill>
            <a:srgbClr val="318B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310627-9A36-41A4-9D24-51BB56122C2E}"/>
              </a:ext>
            </a:extLst>
          </p:cNvPr>
          <p:cNvSpPr/>
          <p:nvPr/>
        </p:nvSpPr>
        <p:spPr>
          <a:xfrm>
            <a:off x="-1028700" y="-1838326"/>
            <a:ext cx="4953000" cy="4810125"/>
          </a:xfrm>
          <a:prstGeom prst="ellipse">
            <a:avLst/>
          </a:prstGeom>
          <a:solidFill>
            <a:srgbClr val="0E28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865D8D-FF41-4D7D-8255-D2E48591B460}"/>
              </a:ext>
            </a:extLst>
          </p:cNvPr>
          <p:cNvSpPr txBox="1"/>
          <p:nvPr/>
        </p:nvSpPr>
        <p:spPr>
          <a:xfrm>
            <a:off x="0" y="797568"/>
            <a:ext cx="368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Announcements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A51DAD-6F35-4176-B80C-973E67DD67CD}"/>
              </a:ext>
            </a:extLst>
          </p:cNvPr>
          <p:cNvSpPr txBox="1"/>
          <p:nvPr/>
        </p:nvSpPr>
        <p:spPr>
          <a:xfrm>
            <a:off x="1156447" y="3086495"/>
            <a:ext cx="101570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u="sng" dirty="0"/>
              <a:t>USER GETS TIMELY ANNOUNCEMENT</a:t>
            </a:r>
          </a:p>
          <a:p>
            <a:pPr algn="ctr"/>
            <a:endParaRPr lang="en-IN" b="1" dirty="0"/>
          </a:p>
          <a:p>
            <a:pPr algn="ctr"/>
            <a:r>
              <a:rPr lang="en-IN" sz="3600" b="1" dirty="0"/>
              <a:t>As the judicial stake holder updates it in the dashboard , the user gets the toast of the notification and see all updates </a:t>
            </a:r>
          </a:p>
        </p:txBody>
      </p:sp>
    </p:spTree>
    <p:extLst>
      <p:ext uri="{BB962C8B-B14F-4D97-AF65-F5344CB8AC3E}">
        <p14:creationId xmlns:p14="http://schemas.microsoft.com/office/powerpoint/2010/main" val="1946239876"/>
      </p:ext>
    </p:extLst>
  </p:cSld>
  <p:clrMapOvr>
    <a:masterClrMapping/>
  </p:clrMapOvr>
  <p:transition spd="slow" advTm="8164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</TotalTime>
  <Words>428</Words>
  <Application>Microsoft Office PowerPoint</Application>
  <PresentationFormat>Widescreen</PresentationFormat>
  <Paragraphs>67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Ink Free</vt:lpstr>
      <vt:lpstr>Wingdings</vt:lpstr>
      <vt:lpstr>Office Theme</vt:lpstr>
      <vt:lpstr>COURT CONNECT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Yash</dc:creator>
  <cp:lastModifiedBy>Sitesh K. S</cp:lastModifiedBy>
  <cp:revision>68</cp:revision>
  <dcterms:created xsi:type="dcterms:W3CDTF">2018-03-25T19:23:09Z</dcterms:created>
  <dcterms:modified xsi:type="dcterms:W3CDTF">2025-02-04T15:36:04Z</dcterms:modified>
</cp:coreProperties>
</file>